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oboto"/>
      <p:regular r:id="rId13"/>
      <p:bold r:id="rId14"/>
      <p:italic r:id="rId15"/>
      <p:boldItalic r:id="rId16"/>
    </p:embeddedFont>
    <p:embeddedFont>
      <p:font typeface="Constantia"/>
      <p:regular r:id="rId17"/>
      <p:bold r:id="rId18"/>
      <p:italic r:id="rId19"/>
      <p:boldItalic r:id="rId20"/>
    </p:embeddedFont>
    <p:embeddedFont>
      <p:font typeface="Bodoni"/>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onstantia-boldItalic.fntdata"/><Relationship Id="rId11" Type="http://schemas.openxmlformats.org/officeDocument/2006/relationships/slide" Target="slides/slide6.xml"/><Relationship Id="rId22" Type="http://schemas.openxmlformats.org/officeDocument/2006/relationships/font" Target="fonts/Bodoni-bold.fntdata"/><Relationship Id="rId10" Type="http://schemas.openxmlformats.org/officeDocument/2006/relationships/slide" Target="slides/slide5.xml"/><Relationship Id="rId21" Type="http://schemas.openxmlformats.org/officeDocument/2006/relationships/font" Target="fonts/Bodoni-regular.fntdata"/><Relationship Id="rId13" Type="http://schemas.openxmlformats.org/officeDocument/2006/relationships/font" Target="fonts/Roboto-regular.fntdata"/><Relationship Id="rId24" Type="http://schemas.openxmlformats.org/officeDocument/2006/relationships/font" Target="fonts/Bodoni-boldItalic.fntdata"/><Relationship Id="rId12" Type="http://schemas.openxmlformats.org/officeDocument/2006/relationships/slide" Target="slides/slide7.xml"/><Relationship Id="rId23" Type="http://schemas.openxmlformats.org/officeDocument/2006/relationships/font" Target="fonts/Bodoni-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7" Type="http://schemas.openxmlformats.org/officeDocument/2006/relationships/font" Target="fonts/Constantia-regular.fntdata"/><Relationship Id="rId16" Type="http://schemas.openxmlformats.org/officeDocument/2006/relationships/font" Target="fonts/Roboto-boldItalic.fntdata"/><Relationship Id="rId5" Type="http://schemas.openxmlformats.org/officeDocument/2006/relationships/notesMaster" Target="notesMasters/notesMaster1.xml"/><Relationship Id="rId19" Type="http://schemas.openxmlformats.org/officeDocument/2006/relationships/font" Target="fonts/Constantia-italic.fntdata"/><Relationship Id="rId6" Type="http://schemas.openxmlformats.org/officeDocument/2006/relationships/slide" Target="slides/slide1.xml"/><Relationship Id="rId18" Type="http://schemas.openxmlformats.org/officeDocument/2006/relationships/font" Target="fonts/Constantia-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00f56c50f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f00f56c50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f00f56c50f_0_1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gf00f56c50f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f00f56c50f_0_2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f00f56c50f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00f56c50f_0_4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f00f56c50f_0_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f00f56c50f_0_5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gf00f56c50f_0_5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00f56c50f_0_7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f00f56c50f_0_7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00f56c50f_0_8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f00f56c50f_0_8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hyperlink" Target="https://github.com/bhairavphukan03/Team-Aelius-.git" TargetMode="External"/><Relationship Id="rId6" Type="http://schemas.openxmlformats.org/officeDocument/2006/relationships/hyperlink" Target="https://drive.google.com/folderview?id=176AUI9zz9S0VbKs4-x9ZIpQ8AiiuuEfr" TargetMode="External"/><Relationship Id="rId7" Type="http://schemas.openxmlformats.org/officeDocument/2006/relationships/image" Target="../media/image10.png"/><Relationship Id="rId8"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sp>
        <p:nvSpPr>
          <p:cNvPr id="54" name="Google Shape;54;p13"/>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55" name="Google Shape;55;p13"/>
          <p:cNvCxnSpPr/>
          <p:nvPr/>
        </p:nvCxnSpPr>
        <p:spPr>
          <a:xfrm>
            <a:off x="4384222" y="2857500"/>
            <a:ext cx="375600" cy="0"/>
          </a:xfrm>
          <a:prstGeom prst="straightConnector1">
            <a:avLst/>
          </a:prstGeom>
          <a:noFill/>
          <a:ln cap="flat" cmpd="sng" w="19050">
            <a:solidFill>
              <a:schemeClr val="accent1"/>
            </a:solidFill>
            <a:prstDash val="solid"/>
            <a:round/>
            <a:headEnd len="sm" w="sm" type="none"/>
            <a:tailEnd len="sm" w="sm" type="none"/>
          </a:ln>
        </p:spPr>
      </p:cxnSp>
      <p:pic>
        <p:nvPicPr>
          <p:cNvPr id="56" name="Google Shape;56;p13"/>
          <p:cNvPicPr preferRelativeResize="0"/>
          <p:nvPr/>
        </p:nvPicPr>
        <p:blipFill rotWithShape="1">
          <a:blip r:embed="rId3">
            <a:alphaModFix/>
          </a:blip>
          <a:srcRect b="0" l="0" r="28957" t="0"/>
          <a:stretch/>
        </p:blipFill>
        <p:spPr>
          <a:xfrm>
            <a:off x="2647950" y="0"/>
            <a:ext cx="6496051" cy="5143499"/>
          </a:xfrm>
          <a:prstGeom prst="rect">
            <a:avLst/>
          </a:prstGeom>
          <a:noFill/>
          <a:ln>
            <a:noFill/>
          </a:ln>
        </p:spPr>
      </p:pic>
      <p:pic>
        <p:nvPicPr>
          <p:cNvPr id="57" name="Google Shape;57;p13"/>
          <p:cNvPicPr preferRelativeResize="0"/>
          <p:nvPr/>
        </p:nvPicPr>
        <p:blipFill>
          <a:blip r:embed="rId4">
            <a:alphaModFix/>
          </a:blip>
          <a:stretch>
            <a:fillRect/>
          </a:stretch>
        </p:blipFill>
        <p:spPr>
          <a:xfrm>
            <a:off x="0" y="0"/>
            <a:ext cx="9144003" cy="5143501"/>
          </a:xfrm>
          <a:prstGeom prst="rect">
            <a:avLst/>
          </a:prstGeom>
          <a:noFill/>
          <a:ln>
            <a:noFill/>
          </a:ln>
        </p:spPr>
      </p:pic>
      <p:sp>
        <p:nvSpPr>
          <p:cNvPr id="58" name="Google Shape;58;p13"/>
          <p:cNvSpPr txBox="1"/>
          <p:nvPr/>
        </p:nvSpPr>
        <p:spPr>
          <a:xfrm>
            <a:off x="231056" y="848325"/>
            <a:ext cx="2752800" cy="2692200"/>
          </a:xfrm>
          <a:prstGeom prst="rect">
            <a:avLst/>
          </a:prstGeom>
          <a:noFill/>
          <a:ln>
            <a:noFill/>
          </a:ln>
        </p:spPr>
        <p:txBody>
          <a:bodyPr anchorCtr="0" anchor="t" bIns="34275" lIns="68575" spcFirstLastPara="1" rIns="68575" wrap="square" tIns="34275">
            <a:spAutoFit/>
          </a:bodyPr>
          <a:lstStyle/>
          <a:p>
            <a:pPr indent="0" lvl="0" marL="0" marR="0" rtl="0" algn="l">
              <a:lnSpc>
                <a:spcPct val="80000"/>
              </a:lnSpc>
              <a:spcBef>
                <a:spcPts val="0"/>
              </a:spcBef>
              <a:spcAft>
                <a:spcPts val="0"/>
              </a:spcAft>
              <a:buNone/>
            </a:pPr>
            <a:r>
              <a:rPr b="0" i="0" lang="en-GB" sz="7100" u="none" cap="none" strike="noStrike">
                <a:solidFill>
                  <a:schemeClr val="lt1"/>
                </a:solidFill>
                <a:latin typeface="Calibri"/>
                <a:ea typeface="Calibri"/>
                <a:cs typeface="Calibri"/>
                <a:sym typeface="Calibri"/>
              </a:rPr>
              <a:t>H</a:t>
            </a:r>
            <a:r>
              <a:rPr b="0" i="0" lang="en-GB" sz="3000" u="none" cap="none" strike="noStrike">
                <a:solidFill>
                  <a:schemeClr val="lt1"/>
                </a:solidFill>
                <a:latin typeface="Calibri"/>
                <a:ea typeface="Calibri"/>
                <a:cs typeface="Calibri"/>
                <a:sym typeface="Calibri"/>
              </a:rPr>
              <a:t>elios</a:t>
            </a:r>
            <a:br>
              <a:rPr b="0" i="0" lang="en-GB" sz="3000" u="none" cap="none" strike="noStrike">
                <a:solidFill>
                  <a:schemeClr val="lt1"/>
                </a:solidFill>
                <a:latin typeface="Calibri"/>
                <a:ea typeface="Calibri"/>
                <a:cs typeface="Calibri"/>
                <a:sym typeface="Calibri"/>
              </a:rPr>
            </a:br>
            <a:r>
              <a:rPr b="0" i="0" lang="en-GB" sz="7100" u="none" cap="none" strike="noStrike">
                <a:solidFill>
                  <a:schemeClr val="lt1"/>
                </a:solidFill>
                <a:latin typeface="Calibri"/>
                <a:ea typeface="Calibri"/>
                <a:cs typeface="Calibri"/>
                <a:sym typeface="Calibri"/>
              </a:rPr>
              <a:t>O</a:t>
            </a:r>
            <a:r>
              <a:rPr b="0" i="0" lang="en-GB" sz="3000" u="none" cap="none" strike="noStrike">
                <a:solidFill>
                  <a:schemeClr val="lt1"/>
                </a:solidFill>
                <a:latin typeface="Calibri"/>
                <a:ea typeface="Calibri"/>
                <a:cs typeface="Calibri"/>
                <a:sym typeface="Calibri"/>
              </a:rPr>
              <a:t>nline</a:t>
            </a:r>
            <a:br>
              <a:rPr b="0" i="0" lang="en-GB" sz="3000" u="none" cap="none" strike="noStrike">
                <a:solidFill>
                  <a:schemeClr val="lt1"/>
                </a:solidFill>
                <a:latin typeface="Calibri"/>
                <a:ea typeface="Calibri"/>
                <a:cs typeface="Calibri"/>
                <a:sym typeface="Calibri"/>
              </a:rPr>
            </a:br>
            <a:r>
              <a:rPr b="0" i="0" lang="en-GB" sz="7100" u="none" cap="none" strike="noStrike">
                <a:solidFill>
                  <a:schemeClr val="lt1"/>
                </a:solidFill>
                <a:latin typeface="Calibri"/>
                <a:ea typeface="Calibri"/>
                <a:cs typeface="Calibri"/>
                <a:sym typeface="Calibri"/>
              </a:rPr>
              <a:t>P</a:t>
            </a:r>
            <a:r>
              <a:rPr b="0" i="0" lang="en-GB" sz="3000" u="none" cap="none" strike="noStrike">
                <a:solidFill>
                  <a:schemeClr val="lt1"/>
                </a:solidFill>
                <a:latin typeface="Calibri"/>
                <a:ea typeface="Calibri"/>
                <a:cs typeface="Calibri"/>
                <a:sym typeface="Calibri"/>
              </a:rPr>
              <a:t>latform</a:t>
            </a:r>
            <a:endParaRPr b="0" i="0" sz="3000" u="none" cap="none" strike="noStrike">
              <a:solidFill>
                <a:schemeClr val="lt1"/>
              </a:solidFill>
              <a:latin typeface="Calibri"/>
              <a:ea typeface="Calibri"/>
              <a:cs typeface="Calibri"/>
              <a:sym typeface="Calibri"/>
            </a:endParaRPr>
          </a:p>
        </p:txBody>
      </p:sp>
      <p:sp>
        <p:nvSpPr>
          <p:cNvPr id="59" name="Google Shape;59;p13"/>
          <p:cNvSpPr txBox="1"/>
          <p:nvPr/>
        </p:nvSpPr>
        <p:spPr>
          <a:xfrm>
            <a:off x="231056" y="3739485"/>
            <a:ext cx="3372000" cy="900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1" lang="en-GB" sz="1800" u="none" cap="none" strike="noStrike">
                <a:solidFill>
                  <a:schemeClr val="lt1"/>
                </a:solidFill>
                <a:latin typeface="Bodoni"/>
                <a:ea typeface="Bodoni"/>
                <a:cs typeface="Bodoni"/>
                <a:sym typeface="Bodoni"/>
              </a:rPr>
              <a:t>“Looking for info on the sun, stop;</a:t>
            </a:r>
            <a:br>
              <a:rPr b="0" i="1" lang="en-GB" sz="1800" u="none" cap="none" strike="noStrike">
                <a:solidFill>
                  <a:schemeClr val="lt1"/>
                </a:solidFill>
                <a:latin typeface="Bodoni"/>
                <a:ea typeface="Bodoni"/>
                <a:cs typeface="Bodoni"/>
                <a:sym typeface="Bodoni"/>
              </a:rPr>
            </a:br>
            <a:r>
              <a:rPr b="0" i="1" lang="en-GB" sz="1800" u="none" cap="none" strike="noStrike">
                <a:solidFill>
                  <a:schemeClr val="lt1"/>
                </a:solidFill>
                <a:latin typeface="Bodoni"/>
                <a:ea typeface="Bodoni"/>
                <a:cs typeface="Bodoni"/>
                <a:sym typeface="Bodoni"/>
              </a:rPr>
              <a:t>Just hop onto HOP” </a:t>
            </a:r>
            <a:endParaRPr sz="1100"/>
          </a:p>
          <a:p>
            <a:pPr indent="0" lvl="0" marL="0" marR="0" rtl="0" algn="r">
              <a:spcBef>
                <a:spcPts val="0"/>
              </a:spcBef>
              <a:spcAft>
                <a:spcPts val="0"/>
              </a:spcAft>
              <a:buNone/>
            </a:pPr>
            <a:r>
              <a:rPr i="1" lang="en-GB" sz="1800">
                <a:solidFill>
                  <a:schemeClr val="lt1"/>
                </a:solidFill>
                <a:latin typeface="Bodoni"/>
                <a:ea typeface="Bodoni"/>
                <a:cs typeface="Bodoni"/>
                <a:sym typeface="Bodoni"/>
              </a:rPr>
              <a:t>-Team Aelius</a:t>
            </a:r>
            <a:endParaRPr i="1" sz="1800">
              <a:solidFill>
                <a:schemeClr val="lt1"/>
              </a:solidFill>
              <a:latin typeface="Bodoni"/>
              <a:ea typeface="Bodoni"/>
              <a:cs typeface="Bodoni"/>
              <a:sym typeface="Bodon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0" y="0"/>
            <a:ext cx="9144003" cy="5143501"/>
          </a:xfrm>
          <a:prstGeom prst="rect">
            <a:avLst/>
          </a:prstGeom>
          <a:noFill/>
          <a:ln>
            <a:noFill/>
          </a:ln>
        </p:spPr>
      </p:pic>
      <p:sp>
        <p:nvSpPr>
          <p:cNvPr id="65" name="Google Shape;65;p14"/>
          <p:cNvSpPr txBox="1"/>
          <p:nvPr/>
        </p:nvSpPr>
        <p:spPr>
          <a:xfrm>
            <a:off x="-32512" y="567129"/>
            <a:ext cx="9144000" cy="515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3300"/>
              <a:buFont typeface="Constantia"/>
              <a:buNone/>
            </a:pPr>
            <a:r>
              <a:rPr b="1" lang="en-GB" sz="2900" u="sng">
                <a:solidFill>
                  <a:srgbClr val="FFFFFF"/>
                </a:solidFill>
                <a:latin typeface="Constantia"/>
                <a:ea typeface="Constantia"/>
                <a:cs typeface="Constantia"/>
                <a:sym typeface="Constantia"/>
              </a:rPr>
              <a:t>Index</a:t>
            </a:r>
            <a:endParaRPr b="1" i="0" sz="2900" u="sng" cap="none" strike="noStrike">
              <a:solidFill>
                <a:srgbClr val="FFFFFF"/>
              </a:solidFill>
              <a:latin typeface="Constantia"/>
              <a:ea typeface="Constantia"/>
              <a:cs typeface="Constantia"/>
              <a:sym typeface="Constantia"/>
            </a:endParaRPr>
          </a:p>
        </p:txBody>
      </p:sp>
      <p:sp>
        <p:nvSpPr>
          <p:cNvPr id="66" name="Google Shape;66;p14"/>
          <p:cNvSpPr txBox="1"/>
          <p:nvPr/>
        </p:nvSpPr>
        <p:spPr>
          <a:xfrm>
            <a:off x="1398009" y="1074956"/>
            <a:ext cx="5745000" cy="1794300"/>
          </a:xfrm>
          <a:prstGeom prst="rect">
            <a:avLst/>
          </a:prstGeom>
          <a:noFill/>
          <a:ln>
            <a:noFill/>
          </a:ln>
        </p:spPr>
        <p:txBody>
          <a:bodyPr anchorCtr="0" anchor="t" bIns="34275" lIns="68575" spcFirstLastPara="1" rIns="68575" wrap="square" tIns="34275">
            <a:noAutofit/>
          </a:bodyPr>
          <a:lstStyle/>
          <a:p>
            <a:pPr indent="-273050" lvl="0" marL="342900" marR="0" rtl="0" algn="just">
              <a:lnSpc>
                <a:spcPct val="115000"/>
              </a:lnSpc>
              <a:spcBef>
                <a:spcPts val="0"/>
              </a:spcBef>
              <a:spcAft>
                <a:spcPts val="0"/>
              </a:spcAft>
              <a:buClr>
                <a:schemeClr val="lt1"/>
              </a:buClr>
              <a:buSzPts val="1700"/>
              <a:buFont typeface="Constantia"/>
              <a:buChar char="➔"/>
            </a:pPr>
            <a:r>
              <a:rPr lang="en-GB" sz="1700">
                <a:solidFill>
                  <a:schemeClr val="lt1"/>
                </a:solidFill>
                <a:latin typeface="Constantia"/>
                <a:ea typeface="Constantia"/>
                <a:cs typeface="Constantia"/>
                <a:sym typeface="Constantia"/>
              </a:rPr>
              <a:t>Problem Statement</a:t>
            </a:r>
            <a:endParaRPr sz="1700">
              <a:solidFill>
                <a:schemeClr val="lt1"/>
              </a:solidFill>
              <a:latin typeface="Constantia"/>
              <a:ea typeface="Constantia"/>
              <a:cs typeface="Constantia"/>
              <a:sym typeface="Constantia"/>
            </a:endParaRPr>
          </a:p>
          <a:p>
            <a:pPr indent="-273050" lvl="0" marL="342900" marR="0" rtl="0" algn="just">
              <a:lnSpc>
                <a:spcPct val="115000"/>
              </a:lnSpc>
              <a:spcBef>
                <a:spcPts val="0"/>
              </a:spcBef>
              <a:spcAft>
                <a:spcPts val="0"/>
              </a:spcAft>
              <a:buClr>
                <a:schemeClr val="lt1"/>
              </a:buClr>
              <a:buSzPts val="1700"/>
              <a:buFont typeface="Constantia"/>
              <a:buChar char="➔"/>
            </a:pPr>
            <a:r>
              <a:rPr lang="en-GB" sz="1700">
                <a:solidFill>
                  <a:schemeClr val="lt1"/>
                </a:solidFill>
                <a:latin typeface="Constantia"/>
                <a:ea typeface="Constantia"/>
                <a:cs typeface="Constantia"/>
                <a:sym typeface="Constantia"/>
              </a:rPr>
              <a:t>What is H.O.P.</a:t>
            </a:r>
            <a:endParaRPr sz="1700">
              <a:solidFill>
                <a:schemeClr val="lt1"/>
              </a:solidFill>
              <a:latin typeface="Constantia"/>
              <a:ea typeface="Constantia"/>
              <a:cs typeface="Constantia"/>
              <a:sym typeface="Constantia"/>
            </a:endParaRPr>
          </a:p>
          <a:p>
            <a:pPr indent="-273050" lvl="0" marL="342900" marR="0" rtl="0" algn="just">
              <a:lnSpc>
                <a:spcPct val="115000"/>
              </a:lnSpc>
              <a:spcBef>
                <a:spcPts val="0"/>
              </a:spcBef>
              <a:spcAft>
                <a:spcPts val="0"/>
              </a:spcAft>
              <a:buClr>
                <a:schemeClr val="lt1"/>
              </a:buClr>
              <a:buSzPts val="1700"/>
              <a:buFont typeface="Constantia"/>
              <a:buChar char="➔"/>
            </a:pPr>
            <a:r>
              <a:rPr lang="en-GB" sz="1700">
                <a:solidFill>
                  <a:schemeClr val="lt1"/>
                </a:solidFill>
                <a:latin typeface="Constantia"/>
                <a:ea typeface="Constantia"/>
                <a:cs typeface="Constantia"/>
                <a:sym typeface="Constantia"/>
              </a:rPr>
              <a:t>Features of H.O.P.</a:t>
            </a:r>
            <a:endParaRPr sz="1700">
              <a:solidFill>
                <a:schemeClr val="lt1"/>
              </a:solidFill>
              <a:latin typeface="Constantia"/>
              <a:ea typeface="Constantia"/>
              <a:cs typeface="Constantia"/>
              <a:sym typeface="Constantia"/>
            </a:endParaRPr>
          </a:p>
          <a:p>
            <a:pPr indent="-273050" lvl="0" marL="342900" marR="0" rtl="0" algn="just">
              <a:lnSpc>
                <a:spcPct val="115000"/>
              </a:lnSpc>
              <a:spcBef>
                <a:spcPts val="0"/>
              </a:spcBef>
              <a:spcAft>
                <a:spcPts val="0"/>
              </a:spcAft>
              <a:buClr>
                <a:schemeClr val="lt1"/>
              </a:buClr>
              <a:buSzPts val="1700"/>
              <a:buFont typeface="Constantia"/>
              <a:buChar char="➔"/>
            </a:pPr>
            <a:r>
              <a:rPr lang="en-GB" sz="1700">
                <a:solidFill>
                  <a:schemeClr val="lt1"/>
                </a:solidFill>
                <a:latin typeface="Constantia"/>
                <a:ea typeface="Constantia"/>
                <a:cs typeface="Constantia"/>
                <a:sym typeface="Constantia"/>
              </a:rPr>
              <a:t>Why This is Different</a:t>
            </a:r>
            <a:endParaRPr sz="1700">
              <a:solidFill>
                <a:schemeClr val="lt1"/>
              </a:solidFill>
              <a:latin typeface="Constantia"/>
              <a:ea typeface="Constantia"/>
              <a:cs typeface="Constantia"/>
              <a:sym typeface="Constantia"/>
            </a:endParaRPr>
          </a:p>
          <a:p>
            <a:pPr indent="-273050" lvl="0" marL="342900" marR="0" rtl="0" algn="just">
              <a:lnSpc>
                <a:spcPct val="115000"/>
              </a:lnSpc>
              <a:spcBef>
                <a:spcPts val="0"/>
              </a:spcBef>
              <a:spcAft>
                <a:spcPts val="0"/>
              </a:spcAft>
              <a:buClr>
                <a:schemeClr val="lt1"/>
              </a:buClr>
              <a:buSzPts val="1700"/>
              <a:buFont typeface="Constantia"/>
              <a:buChar char="➔"/>
            </a:pPr>
            <a:r>
              <a:rPr lang="en-GB" sz="1700">
                <a:solidFill>
                  <a:schemeClr val="lt1"/>
                </a:solidFill>
                <a:latin typeface="Constantia"/>
                <a:ea typeface="Constantia"/>
                <a:cs typeface="Constantia"/>
                <a:sym typeface="Constantia"/>
              </a:rPr>
              <a:t>Future Enhancements</a:t>
            </a:r>
            <a:endParaRPr sz="1700">
              <a:solidFill>
                <a:schemeClr val="lt1"/>
              </a:solidFill>
              <a:latin typeface="Constantia"/>
              <a:ea typeface="Constantia"/>
              <a:cs typeface="Constantia"/>
              <a:sym typeface="Constantia"/>
            </a:endParaRPr>
          </a:p>
          <a:p>
            <a:pPr indent="-273050" lvl="0" marL="342900" marR="0" rtl="0" algn="just">
              <a:lnSpc>
                <a:spcPct val="115000"/>
              </a:lnSpc>
              <a:spcBef>
                <a:spcPts val="0"/>
              </a:spcBef>
              <a:spcAft>
                <a:spcPts val="0"/>
              </a:spcAft>
              <a:buClr>
                <a:schemeClr val="lt1"/>
              </a:buClr>
              <a:buSzPts val="1700"/>
              <a:buFont typeface="Constantia"/>
              <a:buChar char="➔"/>
            </a:pPr>
            <a:r>
              <a:rPr lang="en-GB" sz="1700">
                <a:solidFill>
                  <a:schemeClr val="lt1"/>
                </a:solidFill>
                <a:latin typeface="Constantia"/>
                <a:ea typeface="Constantia"/>
                <a:cs typeface="Constantia"/>
                <a:sym typeface="Constantia"/>
              </a:rPr>
              <a:t>Submission Links</a:t>
            </a:r>
            <a:endParaRPr sz="1700">
              <a:solidFill>
                <a:schemeClr val="lt1"/>
              </a:solidFill>
              <a:latin typeface="Constantia"/>
              <a:ea typeface="Constantia"/>
              <a:cs typeface="Constantia"/>
              <a:sym typeface="Constantia"/>
            </a:endParaRPr>
          </a:p>
        </p:txBody>
      </p:sp>
      <p:pic>
        <p:nvPicPr>
          <p:cNvPr id="67" name="Google Shape;67;p14"/>
          <p:cNvPicPr preferRelativeResize="0"/>
          <p:nvPr/>
        </p:nvPicPr>
        <p:blipFill rotWithShape="1">
          <a:blip r:embed="rId4">
            <a:alphaModFix/>
          </a:blip>
          <a:srcRect b="0" l="0" r="0" t="0"/>
          <a:stretch/>
        </p:blipFill>
        <p:spPr>
          <a:xfrm>
            <a:off x="85725" y="455268"/>
            <a:ext cx="1138237" cy="1138237"/>
          </a:xfrm>
          <a:prstGeom prst="rect">
            <a:avLst/>
          </a:prstGeom>
          <a:noFill/>
          <a:ln>
            <a:noFill/>
          </a:ln>
        </p:spPr>
      </p:pic>
      <p:pic>
        <p:nvPicPr>
          <p:cNvPr id="68" name="Google Shape;68;p14"/>
          <p:cNvPicPr preferRelativeResize="0"/>
          <p:nvPr/>
        </p:nvPicPr>
        <p:blipFill rotWithShape="1">
          <a:blip r:embed="rId5">
            <a:alphaModFix/>
          </a:blip>
          <a:srcRect b="0" l="0" r="0" t="0"/>
          <a:stretch/>
        </p:blipFill>
        <p:spPr>
          <a:xfrm>
            <a:off x="7316981" y="631931"/>
            <a:ext cx="1827019" cy="913500"/>
          </a:xfrm>
          <a:prstGeom prst="rect">
            <a:avLst/>
          </a:prstGeom>
          <a:noFill/>
          <a:ln>
            <a:noFill/>
          </a:ln>
        </p:spPr>
      </p:pic>
      <p:sp>
        <p:nvSpPr>
          <p:cNvPr id="69" name="Google Shape;69;p14"/>
          <p:cNvSpPr txBox="1"/>
          <p:nvPr/>
        </p:nvSpPr>
        <p:spPr>
          <a:xfrm>
            <a:off x="239231" y="2869106"/>
            <a:ext cx="7619700" cy="1975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2000" u="sng">
                <a:solidFill>
                  <a:schemeClr val="lt1"/>
                </a:solidFill>
                <a:latin typeface="Calibri"/>
                <a:ea typeface="Calibri"/>
                <a:cs typeface="Calibri"/>
                <a:sym typeface="Calibri"/>
              </a:rPr>
              <a:t>Team Aelius-</a:t>
            </a:r>
            <a:endParaRPr sz="2000" u="sng">
              <a:solidFill>
                <a:schemeClr val="lt1"/>
              </a:solidFill>
              <a:latin typeface="Calibri"/>
              <a:ea typeface="Calibri"/>
              <a:cs typeface="Calibri"/>
              <a:sym typeface="Calibri"/>
            </a:endParaRPr>
          </a:p>
          <a:p>
            <a:pPr indent="-292100" lvl="0" marL="1028700" rtl="0" algn="l">
              <a:spcBef>
                <a:spcPts val="0"/>
              </a:spcBef>
              <a:spcAft>
                <a:spcPts val="0"/>
              </a:spcAft>
              <a:buClr>
                <a:schemeClr val="lt1"/>
              </a:buClr>
              <a:buSzPts val="2000"/>
              <a:buFont typeface="Calibri"/>
              <a:buAutoNum type="arabicPeriod"/>
            </a:pPr>
            <a:r>
              <a:rPr lang="en-GB" sz="2000">
                <a:solidFill>
                  <a:schemeClr val="lt1"/>
                </a:solidFill>
                <a:latin typeface="Calibri"/>
                <a:ea typeface="Calibri"/>
                <a:cs typeface="Calibri"/>
                <a:sym typeface="Calibri"/>
              </a:rPr>
              <a:t>Akshat Srivastava - 2023-  SRM IST, Chennai</a:t>
            </a:r>
            <a:endParaRPr sz="2000">
              <a:solidFill>
                <a:schemeClr val="lt1"/>
              </a:solidFill>
              <a:latin typeface="Calibri"/>
              <a:ea typeface="Calibri"/>
              <a:cs typeface="Calibri"/>
              <a:sym typeface="Calibri"/>
            </a:endParaRPr>
          </a:p>
          <a:p>
            <a:pPr indent="-292100" lvl="0" marL="1028700" rtl="0" algn="l">
              <a:spcBef>
                <a:spcPts val="0"/>
              </a:spcBef>
              <a:spcAft>
                <a:spcPts val="0"/>
              </a:spcAft>
              <a:buClr>
                <a:schemeClr val="lt1"/>
              </a:buClr>
              <a:buSzPts val="2000"/>
              <a:buFont typeface="Calibri"/>
              <a:buAutoNum type="arabicPeriod"/>
            </a:pPr>
            <a:r>
              <a:rPr lang="en-GB" sz="2000">
                <a:solidFill>
                  <a:schemeClr val="lt1"/>
                </a:solidFill>
                <a:latin typeface="Calibri"/>
                <a:ea typeface="Calibri"/>
                <a:cs typeface="Calibri"/>
                <a:sym typeface="Calibri"/>
              </a:rPr>
              <a:t>Bhairav Phukan-   2023- SRM IST, Chennai (Team Leader)</a:t>
            </a:r>
            <a:endParaRPr sz="2000">
              <a:solidFill>
                <a:schemeClr val="lt1"/>
              </a:solidFill>
              <a:latin typeface="Calibri"/>
              <a:ea typeface="Calibri"/>
              <a:cs typeface="Calibri"/>
              <a:sym typeface="Calibri"/>
            </a:endParaRPr>
          </a:p>
          <a:p>
            <a:pPr indent="-292100" lvl="0" marL="1028700" rtl="0" algn="l">
              <a:spcBef>
                <a:spcPts val="0"/>
              </a:spcBef>
              <a:spcAft>
                <a:spcPts val="0"/>
              </a:spcAft>
              <a:buClr>
                <a:schemeClr val="lt1"/>
              </a:buClr>
              <a:buSzPts val="2000"/>
              <a:buFont typeface="Calibri"/>
              <a:buAutoNum type="arabicPeriod"/>
            </a:pPr>
            <a:r>
              <a:rPr lang="en-GB" sz="2000">
                <a:solidFill>
                  <a:schemeClr val="lt1"/>
                </a:solidFill>
                <a:latin typeface="Calibri"/>
                <a:ea typeface="Calibri"/>
                <a:cs typeface="Calibri"/>
                <a:sym typeface="Calibri"/>
              </a:rPr>
              <a:t>Sarthak Gupta-  2023- SRM IST, Chennai</a:t>
            </a:r>
            <a:endParaRPr sz="2000">
              <a:solidFill>
                <a:schemeClr val="lt1"/>
              </a:solidFill>
              <a:latin typeface="Calibri"/>
              <a:ea typeface="Calibri"/>
              <a:cs typeface="Calibri"/>
              <a:sym typeface="Calibri"/>
            </a:endParaRPr>
          </a:p>
          <a:p>
            <a:pPr indent="-292100" lvl="0" marL="1028700" rtl="0" algn="l">
              <a:spcBef>
                <a:spcPts val="0"/>
              </a:spcBef>
              <a:spcAft>
                <a:spcPts val="0"/>
              </a:spcAft>
              <a:buClr>
                <a:schemeClr val="lt1"/>
              </a:buClr>
              <a:buSzPts val="2000"/>
              <a:buFont typeface="Calibri"/>
              <a:buAutoNum type="arabicPeriod"/>
            </a:pPr>
            <a:r>
              <a:rPr lang="en-GB" sz="2000">
                <a:solidFill>
                  <a:schemeClr val="lt1"/>
                </a:solidFill>
                <a:latin typeface="Calibri"/>
                <a:ea typeface="Calibri"/>
                <a:cs typeface="Calibri"/>
                <a:sym typeface="Calibri"/>
              </a:rPr>
              <a:t>Utkarsh Ranjan-  2023- SRM IST, Chennai</a:t>
            </a:r>
            <a:endParaRPr sz="2000">
              <a:solidFill>
                <a:schemeClr val="lt1"/>
              </a:solidFill>
              <a:latin typeface="Calibri"/>
              <a:ea typeface="Calibri"/>
              <a:cs typeface="Calibri"/>
              <a:sym typeface="Calibri"/>
            </a:endParaRPr>
          </a:p>
          <a:p>
            <a:pPr indent="-292100" lvl="0" marL="1028700" rtl="0" algn="l">
              <a:spcBef>
                <a:spcPts val="0"/>
              </a:spcBef>
              <a:spcAft>
                <a:spcPts val="0"/>
              </a:spcAft>
              <a:buClr>
                <a:schemeClr val="lt1"/>
              </a:buClr>
              <a:buSzPts val="2000"/>
              <a:buFont typeface="Calibri"/>
              <a:buAutoNum type="arabicPeriod"/>
            </a:pPr>
            <a:r>
              <a:rPr lang="en-GB" sz="2000">
                <a:solidFill>
                  <a:schemeClr val="lt1"/>
                </a:solidFill>
                <a:latin typeface="Calibri"/>
                <a:ea typeface="Calibri"/>
                <a:cs typeface="Calibri"/>
                <a:sym typeface="Calibri"/>
              </a:rPr>
              <a:t>Amanjit Singh- 2022- St. Xaviers College, Kolkata</a:t>
            </a:r>
            <a:endParaRPr sz="2000">
              <a:solidFill>
                <a:schemeClr val="lt1"/>
              </a:solidFill>
              <a:latin typeface="Calibri"/>
              <a:ea typeface="Calibri"/>
              <a:cs typeface="Calibri"/>
              <a:sym typeface="Calibri"/>
            </a:endParaRPr>
          </a:p>
          <a:p>
            <a:pPr indent="0" lvl="0" marL="685800" rtl="0" algn="l">
              <a:spcBef>
                <a:spcPts val="0"/>
              </a:spcBef>
              <a:spcAft>
                <a:spcPts val="0"/>
              </a:spcAft>
              <a:buNone/>
            </a:pPr>
            <a:r>
              <a:t/>
            </a:r>
            <a:endParaRPr sz="2000">
              <a:solidFill>
                <a:schemeClr val="lt1"/>
              </a:solidFill>
              <a:latin typeface="Calibri"/>
              <a:ea typeface="Calibri"/>
              <a:cs typeface="Calibri"/>
              <a:sym typeface="Calibri"/>
            </a:endParaRPr>
          </a:p>
          <a:p>
            <a:pPr indent="0" lvl="0" marL="0" rtl="0" algn="l">
              <a:spcBef>
                <a:spcPts val="0"/>
              </a:spcBef>
              <a:spcAft>
                <a:spcPts val="0"/>
              </a:spcAft>
              <a:buNone/>
            </a:pPr>
            <a:r>
              <a:t/>
            </a:r>
            <a:endParaRPr sz="2000">
              <a:solidFill>
                <a:schemeClr val="lt1"/>
              </a:solidFill>
              <a:latin typeface="Calibri"/>
              <a:ea typeface="Calibri"/>
              <a:cs typeface="Calibri"/>
              <a:sym typeface="Calibri"/>
            </a:endParaRPr>
          </a:p>
        </p:txBody>
      </p:sp>
      <p:pic>
        <p:nvPicPr>
          <p:cNvPr id="70" name="Google Shape;70;p14"/>
          <p:cNvPicPr preferRelativeResize="0"/>
          <p:nvPr/>
        </p:nvPicPr>
        <p:blipFill rotWithShape="1">
          <a:blip r:embed="rId6">
            <a:alphaModFix/>
          </a:blip>
          <a:srcRect b="0" l="0" r="0" t="0"/>
          <a:stretch/>
        </p:blipFill>
        <p:spPr>
          <a:xfrm>
            <a:off x="1817468" y="455274"/>
            <a:ext cx="5147325" cy="46600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74" name="Shape 74"/>
        <p:cNvGrpSpPr/>
        <p:nvPr/>
      </p:nvGrpSpPr>
      <p:grpSpPr>
        <a:xfrm>
          <a:off x="0" y="0"/>
          <a:ext cx="0" cy="0"/>
          <a:chOff x="0" y="0"/>
          <a:chExt cx="0" cy="0"/>
        </a:xfrm>
      </p:grpSpPr>
      <p:pic>
        <p:nvPicPr>
          <p:cNvPr id="75" name="Google Shape;75;p15"/>
          <p:cNvPicPr preferRelativeResize="0"/>
          <p:nvPr/>
        </p:nvPicPr>
        <p:blipFill>
          <a:blip r:embed="rId3">
            <a:alphaModFix/>
          </a:blip>
          <a:stretch>
            <a:fillRect/>
          </a:stretch>
        </p:blipFill>
        <p:spPr>
          <a:xfrm>
            <a:off x="0" y="0"/>
            <a:ext cx="9144003" cy="5143501"/>
          </a:xfrm>
          <a:prstGeom prst="rect">
            <a:avLst/>
          </a:prstGeom>
          <a:noFill/>
          <a:ln>
            <a:noFill/>
          </a:ln>
        </p:spPr>
      </p:pic>
      <p:sp>
        <p:nvSpPr>
          <p:cNvPr id="76" name="Google Shape;76;p15"/>
          <p:cNvSpPr txBox="1"/>
          <p:nvPr/>
        </p:nvSpPr>
        <p:spPr>
          <a:xfrm>
            <a:off x="-70350" y="770473"/>
            <a:ext cx="9144000" cy="5157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3300"/>
              <a:buFont typeface="Constantia"/>
              <a:buNone/>
            </a:pPr>
            <a:r>
              <a:rPr b="1" lang="en-GB" sz="2900" u="sng">
                <a:solidFill>
                  <a:srgbClr val="FFFFFF"/>
                </a:solidFill>
                <a:latin typeface="Constantia"/>
                <a:ea typeface="Constantia"/>
                <a:cs typeface="Constantia"/>
                <a:sym typeface="Constantia"/>
              </a:rPr>
              <a:t>PROBLEM STATEMENT</a:t>
            </a:r>
            <a:endParaRPr b="1" i="0" sz="2900" u="sng" cap="none" strike="noStrike">
              <a:solidFill>
                <a:srgbClr val="FFFFFF"/>
              </a:solidFill>
              <a:latin typeface="Constantia"/>
              <a:ea typeface="Constantia"/>
              <a:cs typeface="Constantia"/>
              <a:sym typeface="Constantia"/>
            </a:endParaRPr>
          </a:p>
        </p:txBody>
      </p:sp>
      <p:sp>
        <p:nvSpPr>
          <p:cNvPr id="77" name="Google Shape;77;p15"/>
          <p:cNvSpPr txBox="1"/>
          <p:nvPr/>
        </p:nvSpPr>
        <p:spPr>
          <a:xfrm>
            <a:off x="1153650" y="1638763"/>
            <a:ext cx="6696000" cy="2855400"/>
          </a:xfrm>
          <a:prstGeom prst="rect">
            <a:avLst/>
          </a:prstGeom>
          <a:noFill/>
          <a:ln>
            <a:noFill/>
          </a:ln>
        </p:spPr>
        <p:txBody>
          <a:bodyPr anchorCtr="0" anchor="t" bIns="34275" lIns="68575" spcFirstLastPara="1" rIns="68575" wrap="square" tIns="34275">
            <a:spAutoFit/>
          </a:bodyPr>
          <a:lstStyle/>
          <a:p>
            <a:pPr indent="0" lvl="0" marL="0" marR="0" rtl="0" algn="just">
              <a:lnSpc>
                <a:spcPct val="115000"/>
              </a:lnSpc>
              <a:spcBef>
                <a:spcPts val="0"/>
              </a:spcBef>
              <a:spcAft>
                <a:spcPts val="0"/>
              </a:spcAft>
              <a:buNone/>
            </a:pPr>
            <a:r>
              <a:rPr lang="en-GB" sz="2000">
                <a:solidFill>
                  <a:schemeClr val="lt1"/>
                </a:solidFill>
                <a:latin typeface="Constantia"/>
                <a:ea typeface="Constantia"/>
                <a:cs typeface="Constantia"/>
                <a:sym typeface="Constantia"/>
              </a:rPr>
              <a:t>This challenge calls for participants to develop an </a:t>
            </a:r>
            <a:r>
              <a:rPr b="1" lang="en-GB" sz="2000">
                <a:solidFill>
                  <a:schemeClr val="lt1"/>
                </a:solidFill>
                <a:latin typeface="Constantia"/>
                <a:ea typeface="Constantia"/>
                <a:cs typeface="Constantia"/>
                <a:sym typeface="Constantia"/>
              </a:rPr>
              <a:t>interactive and immersive method </a:t>
            </a:r>
            <a:r>
              <a:rPr lang="en-GB" sz="2000">
                <a:solidFill>
                  <a:schemeClr val="lt1"/>
                </a:solidFill>
                <a:latin typeface="Constantia"/>
                <a:ea typeface="Constantia"/>
                <a:cs typeface="Constantia"/>
                <a:sym typeface="Constantia"/>
              </a:rPr>
              <a:t>(or a visualization tool) to improve public knowledge of the many spacecraft exploring the Sun – including Parker Solar Probe, which is flying closer to our star than any other mission. Our tool or method should help the public understand how the valuable data these missions provide impacts the way we live, work, and play.</a:t>
            </a:r>
            <a:endParaRPr sz="2000">
              <a:solidFill>
                <a:schemeClr val="lt1"/>
              </a:solidFill>
              <a:latin typeface="Constantia"/>
              <a:ea typeface="Constantia"/>
              <a:cs typeface="Constantia"/>
              <a:sym typeface="Constantia"/>
            </a:endParaRPr>
          </a:p>
        </p:txBody>
      </p:sp>
      <p:pic>
        <p:nvPicPr>
          <p:cNvPr id="78" name="Google Shape;78;p15"/>
          <p:cNvPicPr preferRelativeResize="0"/>
          <p:nvPr/>
        </p:nvPicPr>
        <p:blipFill rotWithShape="1">
          <a:blip r:embed="rId4">
            <a:alphaModFix/>
          </a:blip>
          <a:srcRect b="0" l="0" r="0" t="0"/>
          <a:stretch/>
        </p:blipFill>
        <p:spPr>
          <a:xfrm>
            <a:off x="85725" y="455268"/>
            <a:ext cx="1138237" cy="1138237"/>
          </a:xfrm>
          <a:prstGeom prst="rect">
            <a:avLst/>
          </a:prstGeom>
          <a:noFill/>
          <a:ln>
            <a:noFill/>
          </a:ln>
        </p:spPr>
      </p:pic>
      <p:pic>
        <p:nvPicPr>
          <p:cNvPr id="79" name="Google Shape;79;p15"/>
          <p:cNvPicPr preferRelativeResize="0"/>
          <p:nvPr/>
        </p:nvPicPr>
        <p:blipFill rotWithShape="1">
          <a:blip r:embed="rId5">
            <a:alphaModFix/>
          </a:blip>
          <a:srcRect b="0" l="0" r="0" t="0"/>
          <a:stretch/>
        </p:blipFill>
        <p:spPr>
          <a:xfrm>
            <a:off x="7316981" y="631931"/>
            <a:ext cx="1827019" cy="913500"/>
          </a:xfrm>
          <a:prstGeom prst="rect">
            <a:avLst/>
          </a:prstGeom>
          <a:noFill/>
          <a:ln>
            <a:noFill/>
          </a:ln>
        </p:spPr>
      </p:pic>
      <p:pic>
        <p:nvPicPr>
          <p:cNvPr id="80" name="Google Shape;80;p15"/>
          <p:cNvPicPr preferRelativeResize="0"/>
          <p:nvPr/>
        </p:nvPicPr>
        <p:blipFill rotWithShape="1">
          <a:blip r:embed="rId6">
            <a:alphaModFix/>
          </a:blip>
          <a:srcRect b="0" l="0" r="0" t="0"/>
          <a:stretch/>
        </p:blipFill>
        <p:spPr>
          <a:xfrm>
            <a:off x="1937050" y="455275"/>
            <a:ext cx="4948475" cy="4480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84" name="Shape 84"/>
        <p:cNvGrpSpPr/>
        <p:nvPr/>
      </p:nvGrpSpPr>
      <p:grpSpPr>
        <a:xfrm>
          <a:off x="0" y="0"/>
          <a:ext cx="0" cy="0"/>
          <a:chOff x="0" y="0"/>
          <a:chExt cx="0" cy="0"/>
        </a:xfrm>
      </p:grpSpPr>
      <p:pic>
        <p:nvPicPr>
          <p:cNvPr id="85" name="Google Shape;85;p16"/>
          <p:cNvPicPr preferRelativeResize="0"/>
          <p:nvPr/>
        </p:nvPicPr>
        <p:blipFill>
          <a:blip r:embed="rId3">
            <a:alphaModFix/>
          </a:blip>
          <a:stretch>
            <a:fillRect/>
          </a:stretch>
        </p:blipFill>
        <p:spPr>
          <a:xfrm>
            <a:off x="0" y="0"/>
            <a:ext cx="9144003" cy="5143501"/>
          </a:xfrm>
          <a:prstGeom prst="rect">
            <a:avLst/>
          </a:prstGeom>
          <a:noFill/>
          <a:ln>
            <a:noFill/>
          </a:ln>
        </p:spPr>
      </p:pic>
      <p:sp>
        <p:nvSpPr>
          <p:cNvPr id="86" name="Google Shape;86;p16"/>
          <p:cNvSpPr txBox="1"/>
          <p:nvPr/>
        </p:nvSpPr>
        <p:spPr>
          <a:xfrm>
            <a:off x="-95700" y="436216"/>
            <a:ext cx="9144000" cy="5463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3300"/>
              <a:buFont typeface="Constantia"/>
              <a:buNone/>
            </a:pPr>
            <a:r>
              <a:rPr b="1" i="0" lang="en-GB" sz="3100" u="sng" cap="none" strike="noStrike">
                <a:solidFill>
                  <a:srgbClr val="FFFFFF"/>
                </a:solidFill>
                <a:latin typeface="Constantia"/>
                <a:ea typeface="Constantia"/>
                <a:cs typeface="Constantia"/>
                <a:sym typeface="Constantia"/>
              </a:rPr>
              <a:t>What is HOP?</a:t>
            </a:r>
            <a:endParaRPr b="1" i="0" sz="3100" u="sng" cap="none" strike="noStrike">
              <a:solidFill>
                <a:srgbClr val="FFFFFF"/>
              </a:solidFill>
              <a:latin typeface="Constantia"/>
              <a:ea typeface="Constantia"/>
              <a:cs typeface="Constantia"/>
              <a:sym typeface="Constantia"/>
            </a:endParaRPr>
          </a:p>
        </p:txBody>
      </p:sp>
      <p:pic>
        <p:nvPicPr>
          <p:cNvPr id="87" name="Google Shape;87;p16"/>
          <p:cNvPicPr preferRelativeResize="0"/>
          <p:nvPr/>
        </p:nvPicPr>
        <p:blipFill rotWithShape="1">
          <a:blip r:embed="rId4">
            <a:alphaModFix/>
          </a:blip>
          <a:srcRect b="0" l="0" r="0" t="0"/>
          <a:stretch/>
        </p:blipFill>
        <p:spPr>
          <a:xfrm>
            <a:off x="1805493" y="723299"/>
            <a:ext cx="5147325" cy="4660012"/>
          </a:xfrm>
          <a:prstGeom prst="rect">
            <a:avLst/>
          </a:prstGeom>
          <a:noFill/>
          <a:ln>
            <a:noFill/>
          </a:ln>
        </p:spPr>
      </p:pic>
      <p:sp>
        <p:nvSpPr>
          <p:cNvPr id="88" name="Google Shape;88;p16"/>
          <p:cNvSpPr txBox="1"/>
          <p:nvPr/>
        </p:nvSpPr>
        <p:spPr>
          <a:xfrm>
            <a:off x="51500" y="1056200"/>
            <a:ext cx="5893500" cy="3471000"/>
          </a:xfrm>
          <a:prstGeom prst="rect">
            <a:avLst/>
          </a:prstGeom>
          <a:noFill/>
          <a:ln>
            <a:noFill/>
          </a:ln>
        </p:spPr>
        <p:txBody>
          <a:bodyPr anchorCtr="0" anchor="t" bIns="34275" lIns="68575" spcFirstLastPara="1" rIns="68575" wrap="square" tIns="34275">
            <a:spAutoFit/>
          </a:bodyPr>
          <a:lstStyle/>
          <a:p>
            <a:pPr indent="-323850" lvl="0" marL="342900" marR="0" rtl="0" algn="just">
              <a:lnSpc>
                <a:spcPct val="100000"/>
              </a:lnSpc>
              <a:spcBef>
                <a:spcPts val="0"/>
              </a:spcBef>
              <a:spcAft>
                <a:spcPts val="0"/>
              </a:spcAft>
              <a:buClr>
                <a:schemeClr val="lt1"/>
              </a:buClr>
              <a:buSzPts val="1700"/>
              <a:buFont typeface="Noto Sans Symbols"/>
              <a:buChar char="❑"/>
            </a:pPr>
            <a:r>
              <a:rPr b="0" i="0" lang="en-GB" sz="1700" u="none" cap="none" strike="noStrike">
                <a:solidFill>
                  <a:schemeClr val="lt1"/>
                </a:solidFill>
                <a:latin typeface="Constantia"/>
                <a:ea typeface="Constantia"/>
                <a:cs typeface="Constantia"/>
                <a:sym typeface="Constantia"/>
              </a:rPr>
              <a:t>In many cultures and religions the Sun has and is still being worshipped. It was used as a daily, seasonal, and annual clock by the ancient man.</a:t>
            </a:r>
            <a:endParaRPr sz="800"/>
          </a:p>
          <a:p>
            <a:pPr indent="-323850" lvl="0" marL="342900" marR="0" rtl="0" algn="just">
              <a:lnSpc>
                <a:spcPct val="100000"/>
              </a:lnSpc>
              <a:spcBef>
                <a:spcPts val="0"/>
              </a:spcBef>
              <a:spcAft>
                <a:spcPts val="0"/>
              </a:spcAft>
              <a:buClr>
                <a:schemeClr val="lt1"/>
              </a:buClr>
              <a:buSzPts val="1700"/>
              <a:buFont typeface="Noto Sans Symbols"/>
              <a:buChar char="❑"/>
            </a:pPr>
            <a:r>
              <a:rPr b="0" i="0" lang="en-GB" sz="1700" u="none" cap="none" strike="noStrike">
                <a:solidFill>
                  <a:schemeClr val="lt1"/>
                </a:solidFill>
                <a:latin typeface="Constantia"/>
                <a:ea typeface="Constantia"/>
                <a:cs typeface="Constantia"/>
                <a:sym typeface="Constantia"/>
              </a:rPr>
              <a:t>The sun is the center of our solar system and it is very important to study it. </a:t>
            </a:r>
            <a:endParaRPr b="0" i="0" sz="1700" u="none" cap="none" strike="noStrike">
              <a:solidFill>
                <a:schemeClr val="lt1"/>
              </a:solidFill>
              <a:latin typeface="Constantia"/>
              <a:ea typeface="Constantia"/>
              <a:cs typeface="Constantia"/>
              <a:sym typeface="Constantia"/>
            </a:endParaRPr>
          </a:p>
          <a:p>
            <a:pPr indent="-323850" lvl="0" marL="342900" marR="0" rtl="0" algn="just">
              <a:lnSpc>
                <a:spcPct val="100000"/>
              </a:lnSpc>
              <a:spcBef>
                <a:spcPts val="0"/>
              </a:spcBef>
              <a:spcAft>
                <a:spcPts val="0"/>
              </a:spcAft>
              <a:buClr>
                <a:schemeClr val="lt1"/>
              </a:buClr>
              <a:buSzPts val="1700"/>
              <a:buFont typeface="Noto Sans Symbols"/>
              <a:buChar char="❑"/>
            </a:pPr>
            <a:r>
              <a:rPr b="0" i="0" lang="en-GB" sz="1700" u="none" cap="none" strike="noStrike">
                <a:solidFill>
                  <a:schemeClr val="lt1"/>
                </a:solidFill>
                <a:latin typeface="Constantia"/>
                <a:ea typeface="Constantia"/>
                <a:cs typeface="Constantia"/>
                <a:sym typeface="Constantia"/>
              </a:rPr>
              <a:t>The Parker Solar Probe is a very important space probe which helps us study the sun. </a:t>
            </a:r>
            <a:endParaRPr b="0" i="0" sz="1700" u="none" cap="none" strike="noStrike">
              <a:solidFill>
                <a:schemeClr val="lt1"/>
              </a:solidFill>
              <a:latin typeface="Constantia"/>
              <a:ea typeface="Constantia"/>
              <a:cs typeface="Constantia"/>
              <a:sym typeface="Constantia"/>
            </a:endParaRPr>
          </a:p>
          <a:p>
            <a:pPr indent="-323850" lvl="0" marL="342900" marR="0" rtl="0" algn="just">
              <a:lnSpc>
                <a:spcPct val="100000"/>
              </a:lnSpc>
              <a:spcBef>
                <a:spcPts val="0"/>
              </a:spcBef>
              <a:spcAft>
                <a:spcPts val="0"/>
              </a:spcAft>
              <a:buClr>
                <a:schemeClr val="lt1"/>
              </a:buClr>
              <a:buSzPts val="1700"/>
              <a:buFont typeface="Noto Sans Symbols"/>
              <a:buChar char="❑"/>
            </a:pPr>
            <a:r>
              <a:rPr b="0" i="0" lang="en-GB" sz="1700" u="none" cap="none" strike="noStrike">
                <a:solidFill>
                  <a:schemeClr val="lt1"/>
                </a:solidFill>
                <a:latin typeface="Constantia"/>
                <a:ea typeface="Constantia"/>
                <a:cs typeface="Constantia"/>
                <a:sym typeface="Constantia"/>
              </a:rPr>
              <a:t>Studying the Sun can also teach us more about how stars contribute to the habitability of planets throughout the universe. </a:t>
            </a:r>
            <a:endParaRPr b="0" i="0" sz="1700" u="none" cap="none" strike="noStrike">
              <a:solidFill>
                <a:schemeClr val="lt1"/>
              </a:solidFill>
              <a:latin typeface="Constantia"/>
              <a:ea typeface="Constantia"/>
              <a:cs typeface="Constantia"/>
              <a:sym typeface="Constantia"/>
            </a:endParaRPr>
          </a:p>
          <a:p>
            <a:pPr indent="-323850" lvl="0" marL="342900" marR="0" rtl="0" algn="just">
              <a:lnSpc>
                <a:spcPct val="100000"/>
              </a:lnSpc>
              <a:spcBef>
                <a:spcPts val="0"/>
              </a:spcBef>
              <a:spcAft>
                <a:spcPts val="0"/>
              </a:spcAft>
              <a:buClr>
                <a:schemeClr val="lt1"/>
              </a:buClr>
              <a:buSzPts val="1700"/>
              <a:buFont typeface="Noto Sans Symbols"/>
              <a:buChar char="❑"/>
            </a:pPr>
            <a:r>
              <a:rPr b="0" i="0" lang="en-GB" sz="1700" u="none" cap="none" strike="noStrike">
                <a:solidFill>
                  <a:schemeClr val="lt1"/>
                </a:solidFill>
                <a:latin typeface="Constantia"/>
                <a:ea typeface="Constantia"/>
                <a:cs typeface="Constantia"/>
                <a:sym typeface="Constantia"/>
              </a:rPr>
              <a:t>We have developed the blueprint of an online platform, HOP, which will help people gain information about the ball of fire we revolve around.</a:t>
            </a:r>
            <a:endParaRPr b="0" i="0" sz="1700" u="none" cap="none" strike="noStrike">
              <a:solidFill>
                <a:schemeClr val="lt1"/>
              </a:solidFill>
              <a:latin typeface="Constantia"/>
              <a:ea typeface="Constantia"/>
              <a:cs typeface="Constantia"/>
              <a:sym typeface="Constantia"/>
            </a:endParaRPr>
          </a:p>
        </p:txBody>
      </p:sp>
      <p:sp>
        <p:nvSpPr>
          <p:cNvPr id="89" name="Google Shape;89;p16"/>
          <p:cNvSpPr txBox="1"/>
          <p:nvPr/>
        </p:nvSpPr>
        <p:spPr>
          <a:xfrm>
            <a:off x="6760894" y="351600"/>
            <a:ext cx="57867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1100">
              <a:latin typeface="Calibri"/>
              <a:ea typeface="Calibri"/>
              <a:cs typeface="Calibri"/>
              <a:sym typeface="Calibri"/>
            </a:endParaRPr>
          </a:p>
        </p:txBody>
      </p:sp>
      <p:pic>
        <p:nvPicPr>
          <p:cNvPr id="90" name="Google Shape;90;p16"/>
          <p:cNvPicPr preferRelativeResize="0"/>
          <p:nvPr/>
        </p:nvPicPr>
        <p:blipFill>
          <a:blip r:embed="rId5">
            <a:alphaModFix/>
          </a:blip>
          <a:stretch>
            <a:fillRect/>
          </a:stretch>
        </p:blipFill>
        <p:spPr>
          <a:xfrm>
            <a:off x="6288725" y="924225"/>
            <a:ext cx="2601901" cy="3790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94" name="Shape 94"/>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0" y="0"/>
            <a:ext cx="9144003" cy="5143501"/>
          </a:xfrm>
          <a:prstGeom prst="rect">
            <a:avLst/>
          </a:prstGeom>
          <a:noFill/>
          <a:ln>
            <a:noFill/>
          </a:ln>
        </p:spPr>
      </p:pic>
      <p:sp>
        <p:nvSpPr>
          <p:cNvPr id="96" name="Google Shape;96;p17"/>
          <p:cNvSpPr txBox="1"/>
          <p:nvPr/>
        </p:nvSpPr>
        <p:spPr>
          <a:xfrm>
            <a:off x="0" y="612354"/>
            <a:ext cx="9144000" cy="5463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FFFFFF"/>
              </a:buClr>
              <a:buSzPts val="3300"/>
              <a:buFont typeface="Constantia"/>
              <a:buNone/>
            </a:pPr>
            <a:r>
              <a:rPr b="1" i="0" lang="en-GB" sz="3100" u="sng" cap="none" strike="noStrike">
                <a:solidFill>
                  <a:srgbClr val="FFFFFF"/>
                </a:solidFill>
                <a:latin typeface="Constantia"/>
                <a:ea typeface="Constantia"/>
                <a:cs typeface="Constantia"/>
                <a:sym typeface="Constantia"/>
              </a:rPr>
              <a:t>Features of HOP</a:t>
            </a:r>
            <a:endParaRPr b="1" i="0" sz="3100" u="sng" cap="none" strike="noStrike">
              <a:solidFill>
                <a:srgbClr val="FFFFFF"/>
              </a:solidFill>
              <a:latin typeface="Constantia"/>
              <a:ea typeface="Constantia"/>
              <a:cs typeface="Constantia"/>
              <a:sym typeface="Constantia"/>
            </a:endParaRPr>
          </a:p>
        </p:txBody>
      </p:sp>
      <p:pic>
        <p:nvPicPr>
          <p:cNvPr id="97" name="Google Shape;97;p17"/>
          <p:cNvPicPr preferRelativeResize="0"/>
          <p:nvPr/>
        </p:nvPicPr>
        <p:blipFill rotWithShape="1">
          <a:blip r:embed="rId4">
            <a:alphaModFix/>
          </a:blip>
          <a:srcRect b="0" l="0" r="0" t="0"/>
          <a:stretch/>
        </p:blipFill>
        <p:spPr>
          <a:xfrm>
            <a:off x="2099325" y="968887"/>
            <a:ext cx="4945351" cy="4477163"/>
          </a:xfrm>
          <a:prstGeom prst="rect">
            <a:avLst/>
          </a:prstGeom>
          <a:noFill/>
          <a:ln>
            <a:noFill/>
          </a:ln>
        </p:spPr>
      </p:pic>
      <p:sp>
        <p:nvSpPr>
          <p:cNvPr id="98" name="Google Shape;98;p17"/>
          <p:cNvSpPr txBox="1"/>
          <p:nvPr/>
        </p:nvSpPr>
        <p:spPr>
          <a:xfrm>
            <a:off x="357188" y="1341006"/>
            <a:ext cx="8658300" cy="3050100"/>
          </a:xfrm>
          <a:prstGeom prst="rect">
            <a:avLst/>
          </a:prstGeom>
          <a:noFill/>
          <a:ln>
            <a:noFill/>
          </a:ln>
        </p:spPr>
        <p:txBody>
          <a:bodyPr anchorCtr="0" anchor="t" bIns="34275" lIns="68575" spcFirstLastPara="1" rIns="68575" wrap="square" tIns="34275">
            <a:spAutoFit/>
          </a:bodyPr>
          <a:lstStyle/>
          <a:p>
            <a:pPr indent="-323850" lvl="0" marL="342900" marR="0" rtl="0" algn="just">
              <a:lnSpc>
                <a:spcPct val="100000"/>
              </a:lnSpc>
              <a:spcBef>
                <a:spcPts val="0"/>
              </a:spcBef>
              <a:spcAft>
                <a:spcPts val="0"/>
              </a:spcAft>
              <a:buClr>
                <a:schemeClr val="lt1"/>
              </a:buClr>
              <a:buSzPts val="1700"/>
              <a:buFont typeface="Noto Sans Symbols"/>
              <a:buChar char="❑"/>
            </a:pPr>
            <a:r>
              <a:rPr lang="en-GB" sz="1700">
                <a:solidFill>
                  <a:schemeClr val="lt1"/>
                </a:solidFill>
                <a:latin typeface="Constantia"/>
                <a:ea typeface="Constantia"/>
                <a:cs typeface="Constantia"/>
                <a:sym typeface="Constantia"/>
              </a:rPr>
              <a:t>A platform where space enthusiasts can connect and share their ideas. Users can also ask questions to NASA experts.</a:t>
            </a:r>
            <a:endParaRPr sz="1700">
              <a:solidFill>
                <a:schemeClr val="lt1"/>
              </a:solidFill>
              <a:latin typeface="Constantia"/>
              <a:ea typeface="Constantia"/>
              <a:cs typeface="Constantia"/>
              <a:sym typeface="Constantia"/>
            </a:endParaRPr>
          </a:p>
          <a:p>
            <a:pPr indent="-323850" lvl="0" marL="342900" marR="0" rtl="0" algn="just">
              <a:spcBef>
                <a:spcPts val="800"/>
              </a:spcBef>
              <a:spcAft>
                <a:spcPts val="0"/>
              </a:spcAft>
              <a:buClr>
                <a:schemeClr val="lt1"/>
              </a:buClr>
              <a:buSzPts val="1700"/>
              <a:buFont typeface="Noto Sans Symbols"/>
              <a:buChar char="❑"/>
            </a:pPr>
            <a:r>
              <a:rPr lang="en-GB" sz="1700">
                <a:solidFill>
                  <a:schemeClr val="lt1"/>
                </a:solidFill>
                <a:latin typeface="Constantia"/>
                <a:ea typeface="Constantia"/>
                <a:cs typeface="Constantia"/>
                <a:sym typeface="Constantia"/>
              </a:rPr>
              <a:t>MythBusters section, for a fun interaction and learn interesting trivia</a:t>
            </a:r>
            <a:endParaRPr sz="800"/>
          </a:p>
          <a:p>
            <a:pPr indent="-215900" lvl="0" marL="342900" marR="0" rtl="0" algn="just">
              <a:lnSpc>
                <a:spcPct val="100000"/>
              </a:lnSpc>
              <a:spcBef>
                <a:spcPts val="0"/>
              </a:spcBef>
              <a:spcAft>
                <a:spcPts val="0"/>
              </a:spcAft>
              <a:buClr>
                <a:schemeClr val="lt1"/>
              </a:buClr>
              <a:buSzPts val="2000"/>
              <a:buFont typeface="Noto Sans Symbols"/>
              <a:buNone/>
            </a:pPr>
            <a:r>
              <a:t/>
            </a:r>
            <a:endParaRPr sz="1700">
              <a:solidFill>
                <a:schemeClr val="lt1"/>
              </a:solidFill>
              <a:latin typeface="Constantia"/>
              <a:ea typeface="Constantia"/>
              <a:cs typeface="Constantia"/>
              <a:sym typeface="Constantia"/>
            </a:endParaRPr>
          </a:p>
          <a:p>
            <a:pPr indent="-323850" lvl="0" marL="342900" marR="0" rtl="0" algn="just">
              <a:spcBef>
                <a:spcPts val="0"/>
              </a:spcBef>
              <a:spcAft>
                <a:spcPts val="0"/>
              </a:spcAft>
              <a:buClr>
                <a:schemeClr val="lt1"/>
              </a:buClr>
              <a:buSzPts val="1700"/>
              <a:buFont typeface="Noto Sans Symbols"/>
              <a:buChar char="❑"/>
            </a:pPr>
            <a:r>
              <a:rPr lang="en-GB" sz="1700">
                <a:solidFill>
                  <a:schemeClr val="lt1"/>
                </a:solidFill>
                <a:latin typeface="Constantia"/>
                <a:ea typeface="Constantia"/>
                <a:cs typeface="Constantia"/>
                <a:sym typeface="Constantia"/>
              </a:rPr>
              <a:t>Get info about the past, current and upcoming missions related to the sun</a:t>
            </a:r>
            <a:endParaRPr sz="800"/>
          </a:p>
          <a:p>
            <a:pPr indent="-215900" lvl="0" marL="342900" marR="0" rtl="0" algn="just">
              <a:lnSpc>
                <a:spcPct val="100000"/>
              </a:lnSpc>
              <a:spcBef>
                <a:spcPts val="0"/>
              </a:spcBef>
              <a:spcAft>
                <a:spcPts val="0"/>
              </a:spcAft>
              <a:buClr>
                <a:schemeClr val="lt1"/>
              </a:buClr>
              <a:buSzPts val="2000"/>
              <a:buFont typeface="Noto Sans Symbols"/>
              <a:buNone/>
            </a:pPr>
            <a:r>
              <a:t/>
            </a:r>
            <a:endParaRPr b="0" i="0" sz="1700" u="none" cap="none" strike="noStrike">
              <a:solidFill>
                <a:schemeClr val="lt1"/>
              </a:solidFill>
              <a:latin typeface="Constantia"/>
              <a:ea typeface="Constantia"/>
              <a:cs typeface="Constantia"/>
              <a:sym typeface="Constantia"/>
            </a:endParaRPr>
          </a:p>
          <a:p>
            <a:pPr indent="-323850" lvl="0" marL="342900" marR="0" rtl="0" algn="just">
              <a:lnSpc>
                <a:spcPct val="100000"/>
              </a:lnSpc>
              <a:spcBef>
                <a:spcPts val="0"/>
              </a:spcBef>
              <a:spcAft>
                <a:spcPts val="0"/>
              </a:spcAft>
              <a:buClr>
                <a:schemeClr val="lt1"/>
              </a:buClr>
              <a:buSzPts val="1700"/>
              <a:buFont typeface="Noto Sans Symbols"/>
              <a:buChar char="❑"/>
            </a:pPr>
            <a:r>
              <a:rPr lang="en-GB" sz="1700">
                <a:solidFill>
                  <a:schemeClr val="lt1"/>
                </a:solidFill>
                <a:latin typeface="Constantia"/>
                <a:ea typeface="Constantia"/>
                <a:cs typeface="Constantia"/>
                <a:sym typeface="Constantia"/>
              </a:rPr>
              <a:t>Quizzes and contest will be conducted and winner gets exciting prizes.</a:t>
            </a:r>
            <a:endParaRPr sz="800"/>
          </a:p>
          <a:p>
            <a:pPr indent="-215900" lvl="0" marL="342900" marR="0" rtl="0" algn="just">
              <a:lnSpc>
                <a:spcPct val="100000"/>
              </a:lnSpc>
              <a:spcBef>
                <a:spcPts val="0"/>
              </a:spcBef>
              <a:spcAft>
                <a:spcPts val="0"/>
              </a:spcAft>
              <a:buClr>
                <a:schemeClr val="lt1"/>
              </a:buClr>
              <a:buSzPts val="2000"/>
              <a:buFont typeface="Noto Sans Symbols"/>
              <a:buNone/>
            </a:pPr>
            <a:r>
              <a:t/>
            </a:r>
            <a:endParaRPr sz="1700">
              <a:solidFill>
                <a:schemeClr val="lt1"/>
              </a:solidFill>
              <a:latin typeface="Constantia"/>
              <a:ea typeface="Constantia"/>
              <a:cs typeface="Constantia"/>
              <a:sym typeface="Constantia"/>
            </a:endParaRPr>
          </a:p>
          <a:p>
            <a:pPr indent="-323850" lvl="0" marL="342900" marR="0" rtl="0" algn="just">
              <a:lnSpc>
                <a:spcPct val="100000"/>
              </a:lnSpc>
              <a:spcBef>
                <a:spcPts val="0"/>
              </a:spcBef>
              <a:spcAft>
                <a:spcPts val="0"/>
              </a:spcAft>
              <a:buClr>
                <a:schemeClr val="lt1"/>
              </a:buClr>
              <a:buSzPts val="1700"/>
              <a:buFont typeface="Noto Sans Symbols"/>
              <a:buChar char="❑"/>
            </a:pPr>
            <a:r>
              <a:rPr lang="en-GB" sz="1700">
                <a:solidFill>
                  <a:schemeClr val="lt1"/>
                </a:solidFill>
                <a:latin typeface="Constantia"/>
                <a:ea typeface="Constantia"/>
                <a:cs typeface="Constantia"/>
                <a:sym typeface="Constantia"/>
              </a:rPr>
              <a:t>Relieve stress by listening to our playlist containing songs involving the Sun</a:t>
            </a:r>
            <a:endParaRPr b="0" i="0" sz="1700" u="none" cap="none" strike="noStrike">
              <a:solidFill>
                <a:schemeClr val="lt1"/>
              </a:solidFill>
              <a:latin typeface="Constantia"/>
              <a:ea typeface="Constantia"/>
              <a:cs typeface="Constantia"/>
              <a:sym typeface="Constantia"/>
            </a:endParaRPr>
          </a:p>
          <a:p>
            <a:pPr indent="-215900" lvl="0" marL="342900" marR="0" rtl="0" algn="just">
              <a:lnSpc>
                <a:spcPct val="100000"/>
              </a:lnSpc>
              <a:spcBef>
                <a:spcPts val="0"/>
              </a:spcBef>
              <a:spcAft>
                <a:spcPts val="0"/>
              </a:spcAft>
              <a:buClr>
                <a:schemeClr val="lt1"/>
              </a:buClr>
              <a:buSzPts val="2000"/>
              <a:buFont typeface="Noto Sans Symbols"/>
              <a:buNone/>
            </a:pPr>
            <a:r>
              <a:t/>
            </a:r>
            <a:endParaRPr sz="1700">
              <a:solidFill>
                <a:schemeClr val="lt1"/>
              </a:solidFill>
              <a:latin typeface="Constantia"/>
              <a:ea typeface="Constantia"/>
              <a:cs typeface="Constantia"/>
              <a:sym typeface="Constantia"/>
            </a:endParaRPr>
          </a:p>
          <a:p>
            <a:pPr indent="-323850" lvl="0" marL="342900" marR="0" rtl="0" algn="just">
              <a:lnSpc>
                <a:spcPct val="100000"/>
              </a:lnSpc>
              <a:spcBef>
                <a:spcPts val="0"/>
              </a:spcBef>
              <a:spcAft>
                <a:spcPts val="0"/>
              </a:spcAft>
              <a:buClr>
                <a:schemeClr val="lt1"/>
              </a:buClr>
              <a:buSzPts val="1700"/>
              <a:buFont typeface="Noto Sans Symbols"/>
              <a:buChar char="❑"/>
            </a:pPr>
            <a:r>
              <a:rPr lang="en-GB" sz="1700">
                <a:solidFill>
                  <a:schemeClr val="lt1"/>
                </a:solidFill>
                <a:latin typeface="Constantia"/>
                <a:ea typeface="Constantia"/>
                <a:cs typeface="Constantia"/>
                <a:sym typeface="Constantia"/>
              </a:rPr>
              <a:t>Users can view 3-D models of all Solar missions.</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102" name="Shape 102"/>
        <p:cNvGrpSpPr/>
        <p:nvPr/>
      </p:nvGrpSpPr>
      <p:grpSpPr>
        <a:xfrm>
          <a:off x="0" y="0"/>
          <a:ext cx="0" cy="0"/>
          <a:chOff x="0" y="0"/>
          <a:chExt cx="0" cy="0"/>
        </a:xfrm>
      </p:grpSpPr>
      <p:pic>
        <p:nvPicPr>
          <p:cNvPr id="103" name="Google Shape;103;p18"/>
          <p:cNvPicPr preferRelativeResize="0"/>
          <p:nvPr/>
        </p:nvPicPr>
        <p:blipFill>
          <a:blip r:embed="rId3">
            <a:alphaModFix/>
          </a:blip>
          <a:stretch>
            <a:fillRect/>
          </a:stretch>
        </p:blipFill>
        <p:spPr>
          <a:xfrm>
            <a:off x="0" y="0"/>
            <a:ext cx="9144003" cy="5143501"/>
          </a:xfrm>
          <a:prstGeom prst="rect">
            <a:avLst/>
          </a:prstGeom>
          <a:noFill/>
          <a:ln>
            <a:noFill/>
          </a:ln>
        </p:spPr>
      </p:pic>
      <p:sp>
        <p:nvSpPr>
          <p:cNvPr id="104" name="Google Shape;104;p18"/>
          <p:cNvSpPr txBox="1"/>
          <p:nvPr/>
        </p:nvSpPr>
        <p:spPr>
          <a:xfrm>
            <a:off x="0" y="2761519"/>
            <a:ext cx="8791800" cy="190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3300"/>
              <a:buFont typeface="Constantia"/>
              <a:buNone/>
            </a:pPr>
            <a:r>
              <a:rPr b="1" lang="en-GB" sz="2600" u="sng">
                <a:solidFill>
                  <a:srgbClr val="FFFFFF"/>
                </a:solidFill>
                <a:latin typeface="Constantia"/>
                <a:ea typeface="Constantia"/>
                <a:cs typeface="Constantia"/>
                <a:sym typeface="Constantia"/>
              </a:rPr>
              <a:t>Future Enhancements-</a:t>
            </a:r>
            <a:endParaRPr b="1" sz="2600" u="sng">
              <a:solidFill>
                <a:srgbClr val="FFFFFF"/>
              </a:solidFill>
              <a:latin typeface="Constantia"/>
              <a:ea typeface="Constantia"/>
              <a:cs typeface="Constantia"/>
              <a:sym typeface="Constantia"/>
            </a:endParaRPr>
          </a:p>
          <a:p>
            <a:pPr indent="-279400" lvl="0" marL="342900" marR="0" rtl="0" algn="l">
              <a:lnSpc>
                <a:spcPct val="100000"/>
              </a:lnSpc>
              <a:spcBef>
                <a:spcPts val="1000"/>
              </a:spcBef>
              <a:spcAft>
                <a:spcPts val="0"/>
              </a:spcAft>
              <a:buClr>
                <a:srgbClr val="FFFFFF"/>
              </a:buClr>
              <a:buSzPts val="1800"/>
              <a:buFont typeface="Constantia"/>
              <a:buChar char="➢"/>
            </a:pPr>
            <a:r>
              <a:rPr b="1" lang="en-GB" sz="1800">
                <a:solidFill>
                  <a:srgbClr val="FFFFFF"/>
                </a:solidFill>
                <a:latin typeface="Constantia"/>
                <a:ea typeface="Constantia"/>
                <a:cs typeface="Constantia"/>
                <a:sym typeface="Constantia"/>
              </a:rPr>
              <a:t>We can collaborate with NASA scientists and conduct virtual sessions to discuss about various space activities</a:t>
            </a:r>
            <a:endParaRPr b="1" sz="1800">
              <a:solidFill>
                <a:srgbClr val="FFFFFF"/>
              </a:solidFill>
              <a:latin typeface="Constantia"/>
              <a:ea typeface="Constantia"/>
              <a:cs typeface="Constantia"/>
              <a:sym typeface="Constantia"/>
            </a:endParaRPr>
          </a:p>
          <a:p>
            <a:pPr indent="-279400" lvl="0" marL="342900" marR="0" rtl="0" algn="l">
              <a:lnSpc>
                <a:spcPct val="100000"/>
              </a:lnSpc>
              <a:spcBef>
                <a:spcPts val="0"/>
              </a:spcBef>
              <a:spcAft>
                <a:spcPts val="0"/>
              </a:spcAft>
              <a:buClr>
                <a:srgbClr val="FFFFFF"/>
              </a:buClr>
              <a:buSzPts val="1800"/>
              <a:buFont typeface="Constantia"/>
              <a:buChar char="➢"/>
            </a:pPr>
            <a:r>
              <a:rPr b="1" lang="en-GB" sz="1800">
                <a:solidFill>
                  <a:srgbClr val="FFFFFF"/>
                </a:solidFill>
                <a:latin typeface="Constantia"/>
                <a:ea typeface="Constantia"/>
                <a:cs typeface="Constantia"/>
                <a:sym typeface="Constantia"/>
              </a:rPr>
              <a:t>We can build up a social media and content team to write various blogs about the Solar missions to promote public awareness of these exciting solar activities and how it affects daily and our future life.</a:t>
            </a:r>
            <a:endParaRPr b="1" sz="1800">
              <a:solidFill>
                <a:srgbClr val="FFFFFF"/>
              </a:solidFill>
              <a:latin typeface="Constantia"/>
              <a:ea typeface="Constantia"/>
              <a:cs typeface="Constantia"/>
              <a:sym typeface="Constantia"/>
            </a:endParaRPr>
          </a:p>
        </p:txBody>
      </p:sp>
      <p:pic>
        <p:nvPicPr>
          <p:cNvPr id="105" name="Google Shape;105;p18"/>
          <p:cNvPicPr preferRelativeResize="0"/>
          <p:nvPr/>
        </p:nvPicPr>
        <p:blipFill rotWithShape="1">
          <a:blip r:embed="rId4">
            <a:alphaModFix/>
          </a:blip>
          <a:srcRect b="0" l="0" r="0" t="0"/>
          <a:stretch/>
        </p:blipFill>
        <p:spPr>
          <a:xfrm>
            <a:off x="1783443" y="602681"/>
            <a:ext cx="5015681" cy="4540819"/>
          </a:xfrm>
          <a:prstGeom prst="rect">
            <a:avLst/>
          </a:prstGeom>
          <a:noFill/>
          <a:ln>
            <a:noFill/>
          </a:ln>
        </p:spPr>
      </p:pic>
      <p:sp>
        <p:nvSpPr>
          <p:cNvPr id="106" name="Google Shape;106;p18"/>
          <p:cNvSpPr txBox="1"/>
          <p:nvPr/>
        </p:nvSpPr>
        <p:spPr>
          <a:xfrm>
            <a:off x="0" y="1288988"/>
            <a:ext cx="5452500" cy="3651000"/>
          </a:xfrm>
          <a:prstGeom prst="rect">
            <a:avLst/>
          </a:prstGeom>
          <a:noFill/>
          <a:ln>
            <a:noFill/>
          </a:ln>
        </p:spPr>
        <p:txBody>
          <a:bodyPr anchorCtr="0" anchor="t" bIns="68575" lIns="68575" spcFirstLastPara="1" rIns="68575" wrap="square" tIns="68575">
            <a:noAutofit/>
          </a:bodyPr>
          <a:lstStyle/>
          <a:p>
            <a:pPr indent="0" lvl="0" marL="342900" rtl="0" algn="l">
              <a:lnSpc>
                <a:spcPct val="115000"/>
              </a:lnSpc>
              <a:spcBef>
                <a:spcPts val="0"/>
              </a:spcBef>
              <a:spcAft>
                <a:spcPts val="0"/>
              </a:spcAft>
              <a:buNone/>
            </a:pPr>
            <a:r>
              <a:t/>
            </a:r>
            <a:endParaRPr sz="1700">
              <a:solidFill>
                <a:schemeClr val="lt1"/>
              </a:solidFill>
              <a:latin typeface="Constantia"/>
              <a:ea typeface="Constantia"/>
              <a:cs typeface="Constantia"/>
              <a:sym typeface="Constantia"/>
            </a:endParaRPr>
          </a:p>
          <a:p>
            <a:pPr indent="0" lvl="0" marL="342900" rtl="0" algn="l">
              <a:lnSpc>
                <a:spcPct val="115000"/>
              </a:lnSpc>
              <a:spcBef>
                <a:spcPts val="0"/>
              </a:spcBef>
              <a:spcAft>
                <a:spcPts val="0"/>
              </a:spcAft>
              <a:buNone/>
            </a:pPr>
            <a:r>
              <a:rPr lang="en-GB" sz="1700">
                <a:solidFill>
                  <a:schemeClr val="lt1"/>
                </a:solidFill>
                <a:latin typeface="Constantia"/>
                <a:ea typeface="Constantia"/>
                <a:cs typeface="Constantia"/>
                <a:sym typeface="Constantia"/>
              </a:rPr>
              <a:t> </a:t>
            </a:r>
            <a:endParaRPr sz="1700">
              <a:solidFill>
                <a:schemeClr val="lt1"/>
              </a:solidFill>
              <a:latin typeface="Constantia"/>
              <a:ea typeface="Constantia"/>
              <a:cs typeface="Constantia"/>
              <a:sym typeface="Constantia"/>
            </a:endParaRPr>
          </a:p>
          <a:p>
            <a:pPr indent="0" lvl="0" marL="0" rtl="0" algn="l">
              <a:lnSpc>
                <a:spcPct val="115000"/>
              </a:lnSpc>
              <a:spcBef>
                <a:spcPts val="0"/>
              </a:spcBef>
              <a:spcAft>
                <a:spcPts val="0"/>
              </a:spcAft>
              <a:buNone/>
            </a:pPr>
            <a:r>
              <a:rPr lang="en-GB" sz="1700">
                <a:solidFill>
                  <a:schemeClr val="lt1"/>
                </a:solidFill>
                <a:latin typeface="Constantia"/>
                <a:ea typeface="Constantia"/>
                <a:cs typeface="Constantia"/>
                <a:sym typeface="Constantia"/>
              </a:rPr>
              <a:t> </a:t>
            </a:r>
            <a:endParaRPr sz="1700">
              <a:solidFill>
                <a:schemeClr val="lt1"/>
              </a:solidFill>
              <a:latin typeface="Constantia"/>
              <a:ea typeface="Constantia"/>
              <a:cs typeface="Constantia"/>
              <a:sym typeface="Constantia"/>
            </a:endParaRPr>
          </a:p>
        </p:txBody>
      </p:sp>
      <p:sp>
        <p:nvSpPr>
          <p:cNvPr id="107" name="Google Shape;107;p18"/>
          <p:cNvSpPr txBox="1"/>
          <p:nvPr/>
        </p:nvSpPr>
        <p:spPr>
          <a:xfrm>
            <a:off x="-9" y="602681"/>
            <a:ext cx="8205600" cy="1969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GB" sz="2300" u="sng">
                <a:solidFill>
                  <a:schemeClr val="lt1"/>
                </a:solidFill>
                <a:latin typeface="Calibri"/>
                <a:ea typeface="Calibri"/>
                <a:cs typeface="Calibri"/>
                <a:sym typeface="Calibri"/>
              </a:rPr>
              <a:t>Why is this Different-</a:t>
            </a:r>
            <a:endParaRPr b="1" sz="2300" u="sng">
              <a:solidFill>
                <a:schemeClr val="lt1"/>
              </a:solidFill>
              <a:latin typeface="Calibri"/>
              <a:ea typeface="Calibri"/>
              <a:cs typeface="Calibri"/>
              <a:sym typeface="Calibri"/>
            </a:endParaRPr>
          </a:p>
          <a:p>
            <a:pPr indent="0" lvl="0" marL="342900" rtl="0" algn="l">
              <a:spcBef>
                <a:spcPts val="0"/>
              </a:spcBef>
              <a:spcAft>
                <a:spcPts val="0"/>
              </a:spcAft>
              <a:buNone/>
            </a:pPr>
            <a:r>
              <a:rPr lang="en-GB" sz="1900">
                <a:solidFill>
                  <a:schemeClr val="lt1"/>
                </a:solidFill>
                <a:latin typeface="Calibri"/>
                <a:ea typeface="Calibri"/>
                <a:cs typeface="Calibri"/>
                <a:sym typeface="Calibri"/>
              </a:rPr>
              <a:t>This is a very unique idea on which we have proposed. We aim to build a blueprint of an interactive and immersive platform to improve public knowledge on the Sun and the many spacecraft exploring the Sun. Our idea bridges the gap between inspiring young space enthusiasts and the required facilities and guidance from experts to progress towards a better future in space developments.</a:t>
            </a:r>
            <a:endParaRPr sz="19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111" name="Shape 111"/>
        <p:cNvGrpSpPr/>
        <p:nvPr/>
      </p:nvGrpSpPr>
      <p:grpSpPr>
        <a:xfrm>
          <a:off x="0" y="0"/>
          <a:ext cx="0" cy="0"/>
          <a:chOff x="0" y="0"/>
          <a:chExt cx="0" cy="0"/>
        </a:xfrm>
      </p:grpSpPr>
      <p:pic>
        <p:nvPicPr>
          <p:cNvPr id="112" name="Google Shape;112;p19"/>
          <p:cNvPicPr preferRelativeResize="0"/>
          <p:nvPr/>
        </p:nvPicPr>
        <p:blipFill>
          <a:blip r:embed="rId3">
            <a:alphaModFix/>
          </a:blip>
          <a:stretch>
            <a:fillRect/>
          </a:stretch>
        </p:blipFill>
        <p:spPr>
          <a:xfrm>
            <a:off x="0" y="0"/>
            <a:ext cx="9144003" cy="5143501"/>
          </a:xfrm>
          <a:prstGeom prst="rect">
            <a:avLst/>
          </a:prstGeom>
          <a:noFill/>
          <a:ln>
            <a:noFill/>
          </a:ln>
        </p:spPr>
      </p:pic>
      <p:sp>
        <p:nvSpPr>
          <p:cNvPr id="113" name="Google Shape;113;p19"/>
          <p:cNvSpPr txBox="1"/>
          <p:nvPr/>
        </p:nvSpPr>
        <p:spPr>
          <a:xfrm>
            <a:off x="-70287" y="735348"/>
            <a:ext cx="9144000" cy="623400"/>
          </a:xfrm>
          <a:prstGeom prst="rect">
            <a:avLst/>
          </a:prstGeom>
          <a:noFill/>
          <a:ln>
            <a:noFill/>
          </a:ln>
        </p:spPr>
        <p:txBody>
          <a:bodyPr anchorCtr="0" anchor="t" bIns="34275" lIns="68575" spcFirstLastPara="1" rIns="68575" wrap="square" tIns="34275">
            <a:spAutoFit/>
          </a:bodyPr>
          <a:lstStyle/>
          <a:p>
            <a:pPr indent="0" lvl="0" marL="0" rtl="0" algn="ctr">
              <a:lnSpc>
                <a:spcPct val="90000"/>
              </a:lnSpc>
              <a:spcBef>
                <a:spcPts val="0"/>
              </a:spcBef>
              <a:spcAft>
                <a:spcPts val="0"/>
              </a:spcAft>
              <a:buClr>
                <a:schemeClr val="dk1"/>
              </a:buClr>
              <a:buSzPts val="4000"/>
              <a:buFont typeface="Times New Roman"/>
              <a:buNone/>
            </a:pPr>
            <a:r>
              <a:rPr lang="en-GB" sz="4000">
                <a:solidFill>
                  <a:schemeClr val="lt1"/>
                </a:solidFill>
                <a:latin typeface="Times New Roman"/>
                <a:ea typeface="Times New Roman"/>
                <a:cs typeface="Times New Roman"/>
                <a:sym typeface="Times New Roman"/>
              </a:rPr>
              <a:t>SUBMISSION LINKS</a:t>
            </a:r>
            <a:endParaRPr b="1" i="0" sz="3100" u="sng" cap="none" strike="noStrike">
              <a:solidFill>
                <a:schemeClr val="lt1"/>
              </a:solidFill>
              <a:latin typeface="Roboto"/>
              <a:ea typeface="Roboto"/>
              <a:cs typeface="Roboto"/>
              <a:sym typeface="Roboto"/>
            </a:endParaRPr>
          </a:p>
        </p:txBody>
      </p:sp>
      <p:pic>
        <p:nvPicPr>
          <p:cNvPr id="114" name="Google Shape;114;p19"/>
          <p:cNvPicPr preferRelativeResize="0"/>
          <p:nvPr/>
        </p:nvPicPr>
        <p:blipFill rotWithShape="1">
          <a:blip r:embed="rId4">
            <a:alphaModFix/>
          </a:blip>
          <a:srcRect b="0" l="0" r="0" t="0"/>
          <a:stretch/>
        </p:blipFill>
        <p:spPr>
          <a:xfrm>
            <a:off x="2082474" y="686030"/>
            <a:ext cx="4838467" cy="4380394"/>
          </a:xfrm>
          <a:prstGeom prst="rect">
            <a:avLst/>
          </a:prstGeom>
          <a:noFill/>
          <a:ln>
            <a:noFill/>
          </a:ln>
        </p:spPr>
      </p:pic>
      <p:sp>
        <p:nvSpPr>
          <p:cNvPr id="115" name="Google Shape;115;p19"/>
          <p:cNvSpPr txBox="1"/>
          <p:nvPr/>
        </p:nvSpPr>
        <p:spPr>
          <a:xfrm>
            <a:off x="152475" y="1551475"/>
            <a:ext cx="4838400" cy="2970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2000" u="sng">
                <a:solidFill>
                  <a:schemeClr val="lt1"/>
                </a:solidFill>
              </a:rPr>
              <a:t>Github Link-</a:t>
            </a:r>
            <a:endParaRPr sz="2000" u="sng">
              <a:solidFill>
                <a:schemeClr val="lt1"/>
              </a:solidFill>
            </a:endParaRPr>
          </a:p>
          <a:p>
            <a:pPr indent="0" lvl="0" marL="0" rtl="0" algn="l">
              <a:spcBef>
                <a:spcPts val="0"/>
              </a:spcBef>
              <a:spcAft>
                <a:spcPts val="0"/>
              </a:spcAft>
              <a:buNone/>
            </a:pPr>
            <a:r>
              <a:rPr lang="en-GB" sz="2000" u="sng">
                <a:solidFill>
                  <a:schemeClr val="hlink"/>
                </a:solidFill>
                <a:hlinkClick r:id="rId5"/>
              </a:rPr>
              <a:t>https://github.com/bhairavphukan03/Team-Aelius-.git</a:t>
            </a:r>
            <a:endParaRPr sz="2000">
              <a:solidFill>
                <a:schemeClr val="lt1"/>
              </a:solidFill>
            </a:endParaRPr>
          </a:p>
          <a:p>
            <a:pPr indent="0" lvl="0" marL="0" rtl="0" algn="l">
              <a:spcBef>
                <a:spcPts val="0"/>
              </a:spcBef>
              <a:spcAft>
                <a:spcPts val="0"/>
              </a:spcAft>
              <a:buNone/>
            </a:pPr>
            <a:r>
              <a:t/>
            </a:r>
            <a:endParaRPr sz="2000">
              <a:solidFill>
                <a:schemeClr val="lt1"/>
              </a:solidFill>
            </a:endParaRPr>
          </a:p>
          <a:p>
            <a:pPr indent="0" lvl="0" marL="0" rtl="0" algn="l">
              <a:spcBef>
                <a:spcPts val="0"/>
              </a:spcBef>
              <a:spcAft>
                <a:spcPts val="0"/>
              </a:spcAft>
              <a:buNone/>
            </a:pPr>
            <a:r>
              <a:rPr lang="en-GB" sz="2000" u="sng">
                <a:solidFill>
                  <a:schemeClr val="lt1"/>
                </a:solidFill>
              </a:rPr>
              <a:t>Parker Probe 3D Model File Link-</a:t>
            </a:r>
            <a:endParaRPr sz="2000" u="sng">
              <a:solidFill>
                <a:schemeClr val="lt1"/>
              </a:solidFill>
            </a:endParaRPr>
          </a:p>
          <a:p>
            <a:pPr indent="0" lvl="0" marL="0" rtl="0" algn="l">
              <a:spcBef>
                <a:spcPts val="0"/>
              </a:spcBef>
              <a:spcAft>
                <a:spcPts val="0"/>
              </a:spcAft>
              <a:buNone/>
            </a:pPr>
            <a:r>
              <a:rPr lang="en-GB" sz="2000" u="sng">
                <a:solidFill>
                  <a:schemeClr val="hlink"/>
                </a:solidFill>
                <a:hlinkClick r:id="rId6"/>
              </a:rPr>
              <a:t>https://drive.google.com/folderview?id=176AUI9zz9S0VbKs4-x9ZIpQ8AiiuuEfr</a:t>
            </a:r>
            <a:endParaRPr sz="2000" u="sng">
              <a:solidFill>
                <a:schemeClr val="lt1"/>
              </a:solidFill>
            </a:endParaRPr>
          </a:p>
        </p:txBody>
      </p:sp>
      <p:pic>
        <p:nvPicPr>
          <p:cNvPr id="116" name="Google Shape;116;p19"/>
          <p:cNvPicPr preferRelativeResize="0"/>
          <p:nvPr/>
        </p:nvPicPr>
        <p:blipFill>
          <a:blip r:embed="rId7">
            <a:alphaModFix/>
          </a:blip>
          <a:stretch>
            <a:fillRect/>
          </a:stretch>
        </p:blipFill>
        <p:spPr>
          <a:xfrm>
            <a:off x="210975" y="592331"/>
            <a:ext cx="909450" cy="909450"/>
          </a:xfrm>
          <a:prstGeom prst="rect">
            <a:avLst/>
          </a:prstGeom>
          <a:noFill/>
          <a:ln>
            <a:noFill/>
          </a:ln>
        </p:spPr>
      </p:pic>
      <p:pic>
        <p:nvPicPr>
          <p:cNvPr id="117" name="Google Shape;117;p19"/>
          <p:cNvPicPr preferRelativeResize="0"/>
          <p:nvPr/>
        </p:nvPicPr>
        <p:blipFill rotWithShape="1">
          <a:blip r:embed="rId8">
            <a:alphaModFix/>
          </a:blip>
          <a:srcRect b="0" l="0" r="7347" t="0"/>
          <a:stretch/>
        </p:blipFill>
        <p:spPr>
          <a:xfrm>
            <a:off x="4748775" y="1249075"/>
            <a:ext cx="4128626" cy="3574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